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0" name="Shape 10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6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8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pic>
        <p:nvPicPr>
          <p:cNvPr id="83" name="Image 0" descr="Image 0">
            <a:hlinkClick r:id="rId2" invalidUrl="" action="" tgtFrame="" tooltip="" history="1" highlightClick="0" endSnd="0"/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39214" y="7749540"/>
            <a:ext cx="1722606" cy="411481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731520" y="110489"/>
            <a:ext cx="13167361" cy="180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731520" y="1920239"/>
            <a:ext cx="13167361" cy="6309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7071359" y="7408545"/>
            <a:ext cx="3413761" cy="43815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Text 0"/>
          <p:cNvSpPr txBox="1"/>
          <p:nvPr/>
        </p:nvSpPr>
        <p:spPr>
          <a:xfrm>
            <a:off x="6244709" y="3050023"/>
            <a:ext cx="7627382" cy="14086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600"/>
              </a:lnSpc>
              <a:defRPr b="1" sz="4400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defRPr>
            </a:lvl1pPr>
          </a:lstStyle>
          <a:p>
            <a:pPr/>
            <a:r>
              <a:t>Mindful Echo: AI Mental Health Chatbot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 0"/>
          <p:cNvSpPr txBox="1"/>
          <p:nvPr/>
        </p:nvSpPr>
        <p:spPr>
          <a:xfrm>
            <a:off x="379094" y="297893"/>
            <a:ext cx="1642171" cy="348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800"/>
              </a:lnSpc>
              <a:defRPr b="1" sz="2200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defRPr>
            </a:lvl1pPr>
          </a:lstStyle>
          <a:p>
            <a:pPr/>
            <a:r>
              <a:t>Introduction</a:t>
            </a:r>
          </a:p>
        </p:txBody>
      </p:sp>
      <p:pic>
        <p:nvPicPr>
          <p:cNvPr id="106" name="Image 1" descr="Imag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54607" y="2610782"/>
            <a:ext cx="8233055" cy="563308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Text 1"/>
          <p:cNvSpPr txBox="1"/>
          <p:nvPr/>
        </p:nvSpPr>
        <p:spPr>
          <a:xfrm>
            <a:off x="379095" y="14189631"/>
            <a:ext cx="1831331" cy="155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300"/>
              </a:lnSpc>
              <a:defRPr sz="8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Mental health challenges are increasing.</a:t>
            </a:r>
          </a:p>
        </p:txBody>
      </p:sp>
      <p:sp>
        <p:nvSpPr>
          <p:cNvPr id="108" name="Text 2"/>
          <p:cNvSpPr txBox="1"/>
          <p:nvPr/>
        </p:nvSpPr>
        <p:spPr>
          <a:xfrm>
            <a:off x="379095" y="14484787"/>
            <a:ext cx="1447205" cy="155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300"/>
              </a:lnSpc>
              <a:defRPr sz="8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Many hesitate to share feelings.</a:t>
            </a:r>
          </a:p>
        </p:txBody>
      </p:sp>
      <p:sp>
        <p:nvSpPr>
          <p:cNvPr id="109" name="Text 3"/>
          <p:cNvSpPr txBox="1"/>
          <p:nvPr/>
        </p:nvSpPr>
        <p:spPr>
          <a:xfrm>
            <a:off x="379095" y="14779942"/>
            <a:ext cx="1802508" cy="155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/>
          <a:p>
            <a:pPr>
              <a:lnSpc>
                <a:spcPts val="1300"/>
              </a:lnSpc>
              <a:defRPr b="1" sz="8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defRPr>
            </a:pPr>
            <a:r>
              <a:t>Mindful Echo:</a:t>
            </a:r>
            <a:r>
              <a:rPr b="0"/>
              <a:t> Safe, empathetic space.</a:t>
            </a:r>
          </a:p>
        </p:txBody>
      </p:sp>
      <p:sp>
        <p:nvSpPr>
          <p:cNvPr id="110" name="Text 4"/>
          <p:cNvSpPr txBox="1"/>
          <p:nvPr/>
        </p:nvSpPr>
        <p:spPr>
          <a:xfrm>
            <a:off x="379095" y="15075098"/>
            <a:ext cx="1193205" cy="155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1300"/>
              </a:lnSpc>
              <a:defRPr sz="800">
                <a:solidFill>
                  <a:srgbClr val="EEEFF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>
            <a:pPr/>
            <a:r>
              <a:t>24/7 AI emotional support.</a:t>
            </a:r>
          </a:p>
        </p:txBody>
      </p:sp>
      <p:sp>
        <p:nvSpPr>
          <p:cNvPr id="111" name="1.Mental health challenges are increasing in today’s world.…"/>
          <p:cNvSpPr txBox="1"/>
          <p:nvPr/>
        </p:nvSpPr>
        <p:spPr>
          <a:xfrm>
            <a:off x="542837" y="731450"/>
            <a:ext cx="8658205" cy="2288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spcBef>
                <a:spcPts val="1200"/>
              </a:spcBef>
              <a:defRPr sz="21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1.Mental health challenges are increasing in today’s world.</a:t>
            </a:r>
          </a:p>
          <a:p>
            <a:pPr defTabSz="457200">
              <a:spcBef>
                <a:spcPts val="1200"/>
              </a:spcBef>
              <a:defRPr sz="21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2.Many people hesitate to share their feelings due to stigma or fear of judgment.</a:t>
            </a:r>
          </a:p>
          <a:p>
            <a:pPr defTabSz="457200">
              <a:spcBef>
                <a:spcPts val="1200"/>
              </a:spcBef>
              <a:defRPr sz="21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3.</a:t>
            </a:r>
            <a:r>
              <a:rPr b="1"/>
              <a:t>Mindful Echo</a:t>
            </a:r>
            <a:r>
              <a:t> provides a safe, empathetic, and non-judgmental space to talk.</a:t>
            </a:r>
          </a:p>
          <a:p>
            <a:pPr defTabSz="457200">
              <a:spcBef>
                <a:spcPts val="1200"/>
              </a:spcBef>
              <a:defRPr sz="21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4.Built using AI to support users emotionally – anytime, anywhere.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 0"/>
          <p:cNvSpPr txBox="1"/>
          <p:nvPr/>
        </p:nvSpPr>
        <p:spPr>
          <a:xfrm>
            <a:off x="649486" y="510301"/>
            <a:ext cx="2185343" cy="598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4800"/>
              </a:lnSpc>
              <a:defRPr b="1" sz="3800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defRPr>
            </a:lvl1pPr>
          </a:lstStyle>
          <a:p>
            <a:pPr/>
            <a:r>
              <a:t>Objective</a:t>
            </a:r>
          </a:p>
        </p:txBody>
      </p:sp>
      <p:pic>
        <p:nvPicPr>
          <p:cNvPr id="114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02736" y="3892226"/>
            <a:ext cx="4339829" cy="43398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12207" y="4002748"/>
            <a:ext cx="4339829" cy="4339829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-Create a supportive chatbot for mental well-being.…"/>
          <p:cNvSpPr txBox="1"/>
          <p:nvPr/>
        </p:nvSpPr>
        <p:spPr>
          <a:xfrm>
            <a:off x="484426" y="1436030"/>
            <a:ext cx="9833802" cy="273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spcBef>
                <a:spcPts val="1200"/>
              </a:spcBef>
              <a:defRPr sz="2700">
                <a:solidFill>
                  <a:schemeClr val="accent1">
                    <a:lumOff val="12058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-Create a supportive chatbot for mental well-being.</a:t>
            </a:r>
          </a:p>
          <a:p>
            <a:pPr defTabSz="457200">
              <a:spcBef>
                <a:spcPts val="1200"/>
              </a:spcBef>
              <a:defRPr sz="2700">
                <a:solidFill>
                  <a:schemeClr val="accent1">
                    <a:lumOff val="12058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-Listen actively and respond with compassion.</a:t>
            </a:r>
          </a:p>
          <a:p>
            <a:pPr defTabSz="457200">
              <a:spcBef>
                <a:spcPts val="1200"/>
              </a:spcBef>
              <a:defRPr sz="2700">
                <a:solidFill>
                  <a:schemeClr val="accent1">
                    <a:lumOff val="12058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-Encourage general wellness practices without giving medical advice.</a:t>
            </a:r>
          </a:p>
          <a:p>
            <a:pPr defTabSz="457200">
              <a:spcBef>
                <a:spcPts val="1200"/>
              </a:spcBef>
              <a:defRPr sz="2700">
                <a:solidFill>
                  <a:schemeClr val="accent1">
                    <a:lumOff val="12058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-Ensure user privacy, safety, and emotional comfort.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ools, Data &amp; API"/>
          <p:cNvSpPr txBox="1"/>
          <p:nvPr/>
        </p:nvSpPr>
        <p:spPr>
          <a:xfrm>
            <a:off x="595876" y="777189"/>
            <a:ext cx="3501218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3600">
                <a:solidFill>
                  <a:schemeClr val="accent5">
                    <a:satOff val="-19091"/>
                    <a:lumOff val="-11921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Tools, Data &amp; API</a:t>
            </a:r>
          </a:p>
        </p:txBody>
      </p:sp>
      <p:sp>
        <p:nvSpPr>
          <p:cNvPr id="119" name="-API Used: Groq API with models like llama3-8b-8192…"/>
          <p:cNvSpPr txBox="1"/>
          <p:nvPr/>
        </p:nvSpPr>
        <p:spPr>
          <a:xfrm>
            <a:off x="512056" y="1726152"/>
            <a:ext cx="6914107" cy="2479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spcBef>
                <a:spcPts val="1200"/>
              </a:spcBef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</a:t>
            </a:r>
            <a:r>
              <a:rPr b="1"/>
              <a:t>API Used</a:t>
            </a:r>
            <a:r>
              <a:t>: Groq API with models like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llama3-8b-8192</a:t>
            </a:r>
          </a:p>
          <a:p>
            <a:pPr defTabSz="457200">
              <a:spcBef>
                <a:spcPts val="1200"/>
              </a:spcBef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</a:t>
            </a:r>
            <a:r>
              <a:rPr b="1"/>
              <a:t>Frameworks</a:t>
            </a:r>
            <a:r>
              <a:t>: LangChain for conversation handling</a:t>
            </a:r>
          </a:p>
          <a:p>
            <a:pPr defTabSz="457200">
              <a:spcBef>
                <a:spcPts val="1200"/>
              </a:spcBef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</a:t>
            </a:r>
            <a:r>
              <a:rPr b="1"/>
              <a:t>Frontend</a:t>
            </a:r>
            <a:r>
              <a:t>: Streamlit for web-based chat interface</a:t>
            </a:r>
          </a:p>
          <a:p>
            <a:pPr defTabSz="457200">
              <a:spcBef>
                <a:spcPts val="1200"/>
              </a:spcBef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</a:t>
            </a:r>
            <a:r>
              <a:rPr b="1"/>
              <a:t>Security</a:t>
            </a:r>
            <a:r>
              <a:t>: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.env</a:t>
            </a:r>
            <a:r>
              <a:t> &amp; Streamlit secrets to manage API keys</a:t>
            </a:r>
          </a:p>
        </p:txBody>
      </p:sp>
      <p:pic>
        <p:nvPicPr>
          <p:cNvPr id="120" name="api-interfaz-de-programaciC3B3n-de-aplicaciones-herramienta-de-desarrollo-de-software-concepto-de.jpg_s1024x1024wisk20czzhdardm190LBaVg26nS9cF50sS4hLOUmnwArXKazI8.jpg.avif" descr="api-interfaz-de-programaciC3B3n-de-aplicaciones-herramienta-de-desarrollo-de-software-concepto-de.jpg_s1024x1024wisk20czzhdardm190LBaVg26nS9cF50sS4hLOUmnwArXKazI8.jpg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72647" y="3937953"/>
            <a:ext cx="7924322" cy="4457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 0"/>
          <p:cNvSpPr txBox="1"/>
          <p:nvPr/>
        </p:nvSpPr>
        <p:spPr>
          <a:xfrm>
            <a:off x="354144" y="239578"/>
            <a:ext cx="3489102" cy="697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600"/>
              </a:lnSpc>
              <a:defRPr b="1" sz="4400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defRPr>
            </a:lvl1pPr>
          </a:lstStyle>
          <a:p>
            <a:pPr/>
            <a:r>
              <a:t>Methodology</a:t>
            </a:r>
          </a:p>
        </p:txBody>
      </p:sp>
      <p:pic>
        <p:nvPicPr>
          <p:cNvPr id="123" name="methods.jpg" descr="method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69618" y="3294956"/>
            <a:ext cx="10634291" cy="5479917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-Designed a custom system prompt to guide chatbot behavior…"/>
          <p:cNvSpPr txBox="1"/>
          <p:nvPr/>
        </p:nvSpPr>
        <p:spPr>
          <a:xfrm>
            <a:off x="263381" y="1021571"/>
            <a:ext cx="7082592" cy="2479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spcBef>
                <a:spcPts val="1200"/>
              </a:spcBef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-Designed a custom </a:t>
            </a:r>
            <a:r>
              <a:rPr b="1"/>
              <a:t>system prompt</a:t>
            </a:r>
            <a:r>
              <a:t> to guide chatbot behavior</a:t>
            </a:r>
          </a:p>
          <a:p>
            <a:pPr defTabSz="457200">
              <a:spcBef>
                <a:spcPts val="1200"/>
              </a:spcBef>
              <a:defRPr b="1"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</a:t>
            </a:r>
            <a:r>
              <a:rPr b="0"/>
              <a:t>Used </a:t>
            </a:r>
            <a:r>
              <a:t>ConversationBufferMemory</a:t>
            </a:r>
            <a:r>
              <a:rPr b="0"/>
              <a:t> to remember past chats</a:t>
            </a:r>
            <a:endParaRPr b="0"/>
          </a:p>
          <a:p>
            <a:pPr defTabSz="457200">
              <a:spcBef>
                <a:spcPts val="1200"/>
              </a:spcBef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</a:t>
            </a:r>
            <a:r>
              <a:t>Handled user input through </a:t>
            </a:r>
            <a:r>
              <a:rPr b="1"/>
              <a:t>Streamlit chat interface</a:t>
            </a:r>
          </a:p>
          <a:p>
            <a:pPr defTabSz="457200">
              <a:spcBef>
                <a:spcPts val="1200"/>
              </a:spcBef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-Added session handling, error management, and API fallback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sult (Screenshot)"/>
          <p:cNvSpPr txBox="1"/>
          <p:nvPr/>
        </p:nvSpPr>
        <p:spPr>
          <a:xfrm>
            <a:off x="318642" y="247915"/>
            <a:ext cx="3697447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3600">
                <a:solidFill>
                  <a:schemeClr val="accent5">
                    <a:satOff val="-19091"/>
                    <a:lumOff val="-11921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Result (Screenshot)</a:t>
            </a:r>
          </a:p>
        </p:txBody>
      </p:sp>
      <p:pic>
        <p:nvPicPr>
          <p:cNvPr id="127" name="Screenshot 2025-04-06 at 2.58.04 AM.png" descr="Screenshot 2025-04-06 at 2.58.0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2092" y="907870"/>
            <a:ext cx="12786216" cy="73238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Screenshot 2025-04-06 at 2.59.56 AM.png" descr="Screenshot 2025-04-06 at 2.59.56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3549" y="3398051"/>
            <a:ext cx="14697499" cy="4946901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sults"/>
          <p:cNvSpPr txBox="1"/>
          <p:nvPr/>
        </p:nvSpPr>
        <p:spPr>
          <a:xfrm>
            <a:off x="6380728" y="137392"/>
            <a:ext cx="1868944" cy="706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>
                <a:solidFill>
                  <a:schemeClr val="accent1">
                    <a:satOff val="-3547"/>
                    <a:lumOff val="-10352"/>
                  </a:schemeClr>
                </a:solidFill>
              </a:defRPr>
            </a:lvl1pPr>
          </a:lstStyle>
          <a:p>
            <a:pPr/>
            <a:r>
              <a:t>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 0"/>
          <p:cNvSpPr txBox="1"/>
          <p:nvPr/>
        </p:nvSpPr>
        <p:spPr>
          <a:xfrm>
            <a:off x="233327" y="184756"/>
            <a:ext cx="3054996" cy="697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600"/>
              </a:lnSpc>
              <a:defRPr b="1" sz="4400">
                <a:solidFill>
                  <a:srgbClr val="9998FF"/>
                </a:solidFill>
                <a:latin typeface="Barlow Bold"/>
                <a:ea typeface="Barlow Bold"/>
                <a:cs typeface="Barlow Bold"/>
                <a:sym typeface="Barlow Bold"/>
              </a:defRPr>
            </a:lvl1pPr>
          </a:lstStyle>
          <a:p>
            <a:pPr/>
            <a:r>
              <a:t>Conclusion</a:t>
            </a:r>
          </a:p>
        </p:txBody>
      </p:sp>
      <p:pic>
        <p:nvPicPr>
          <p:cNvPr id="133" name="1652966172104.jpeg" descr="1652966172104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51328" y="4217632"/>
            <a:ext cx="8236681" cy="4021817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Conclusion:…"/>
          <p:cNvSpPr txBox="1"/>
          <p:nvPr/>
        </p:nvSpPr>
        <p:spPr>
          <a:xfrm>
            <a:off x="69967" y="1021571"/>
            <a:ext cx="10040067" cy="349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spcBef>
                <a:spcPts val="1200"/>
              </a:spcBef>
              <a:defRPr b="1"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Conclusion:</a:t>
            </a:r>
            <a:endParaRPr b="0"/>
          </a:p>
          <a:p>
            <a:pPr marL="457200" indent="-317500" defTabSz="457200">
              <a:spcBef>
                <a:spcPts val="1200"/>
              </a:spcBef>
              <a:buSzPct val="100000"/>
              <a:buFont typeface="Times Roman"/>
              <a:buChar char="•"/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Mindful Echo creates a friendly, accessible support system for emotional expression.</a:t>
            </a:r>
          </a:p>
          <a:p>
            <a:pPr defTabSz="457200">
              <a:spcBef>
                <a:spcPts val="1200"/>
              </a:spcBef>
              <a:defRPr b="1"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Future Scope:</a:t>
            </a:r>
            <a:endParaRPr b="0"/>
          </a:p>
          <a:p>
            <a:pPr marL="457200" indent="-317500" defTabSz="457200">
              <a:spcBef>
                <a:spcPts val="1200"/>
              </a:spcBef>
              <a:buSzPct val="100000"/>
              <a:buFont typeface="Times Roman"/>
              <a:buChar char="•"/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Add multilingual support</a:t>
            </a:r>
          </a:p>
          <a:p>
            <a:pPr marL="457200" indent="-317500" defTabSz="457200">
              <a:spcBef>
                <a:spcPts val="1200"/>
              </a:spcBef>
              <a:buSzPct val="100000"/>
              <a:buFont typeface="Times Roman"/>
              <a:buChar char="•"/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Integrate mood tracking and journaling</a:t>
            </a:r>
          </a:p>
          <a:p>
            <a:pPr marL="457200" indent="-317500" defTabSz="457200">
              <a:spcBef>
                <a:spcPts val="1200"/>
              </a:spcBef>
              <a:buSzPct val="100000"/>
              <a:buFont typeface="Times Roman"/>
              <a:buChar char="•"/>
              <a:defRPr sz="2200">
                <a:solidFill>
                  <a:schemeClr val="accent1">
                    <a:lumOff val="24117"/>
                  </a:schemeClr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Build a mobile version for easier access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Image 0" descr="Image 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THANK YOU"/>
          <p:cNvSpPr txBox="1"/>
          <p:nvPr/>
        </p:nvSpPr>
        <p:spPr>
          <a:xfrm rot="20100000">
            <a:off x="843623" y="3434526"/>
            <a:ext cx="6249503" cy="13605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0000">
                <a:solidFill>
                  <a:schemeClr val="accent2"/>
                </a:solidFill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